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2520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77E82-75CF-4C26-AF47-C6996003A327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EFECD-DECE-4BF6-B813-0001CDCF1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6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ms533046(v=vs.85)?redirectedfrom=MSD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Context.Request.HasCookie():</a:t>
            </a:r>
            <a:r>
              <a:rPr lang="en-US" baseline="0" smtClean="0"/>
              <a:t> https://documentation.alphasoftware.com/documentation/index?search=api%20objects%20response%20object%20append%20cookie%20method</a:t>
            </a:r>
          </a:p>
          <a:p>
            <a:r>
              <a:rPr lang="en-US" baseline="0" smtClean="0"/>
              <a:t>Context.Request.GetCookie(): https://documentation.alphasoftware.com/documentation/index?search=api%20objects%20request%20object%20get%20cookie%20method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EFECD-DECE-4BF6-B813-0001CDCF1A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2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Context.Response.AppendCookie()</a:t>
            </a:r>
            <a:r>
              <a:rPr lang="en-US" baseline="0" smtClean="0"/>
              <a:t>: https://documentation.alphasoftware.com/documentation/index?search=api%20objects%20response%20object%20append%20cookie%20method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EFECD-DECE-4BF6-B813-0001CDCF1A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8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See 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Mitigating Cross-site Scripting With HTTP-only Cookies:</a:t>
            </a:r>
            <a:r>
              <a:rPr lang="en-US" smtClean="0"/>
              <a:t> </a:t>
            </a:r>
            <a:r>
              <a:rPr lang="en-US" smtClean="0">
                <a:hlinkClick r:id="rId3"/>
              </a:rPr>
              <a:t>https://docs.microsoft.com/en-us/previous-versions//ms533046(v=vs.85)?redirectedfrom=MSDN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EFECD-DECE-4BF6-B813-0001CDCF1A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7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https://www.freepik.com/free-photos-vectors/coffee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EFECD-DECE-4BF6-B813-0001CDCF1A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4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C796D47-844F-4E76-973B-56BA3498EB8C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4A5ADA68-2E60-4ADE-8C02-7706D77E5D38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Alpha Anywhere Demo and Q&amp;A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Storing State Information</a:t>
            </a:r>
          </a:p>
          <a:p>
            <a:r>
              <a:rPr lang="en-US" smtClean="0"/>
              <a:t>July 22, 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4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85801"/>
            <a:ext cx="7772400" cy="3657599"/>
          </a:xfrm>
        </p:spPr>
        <p:txBody>
          <a:bodyPr anchor="t">
            <a:normAutofit/>
          </a:bodyPr>
          <a:lstStyle/>
          <a:p>
            <a:pPr marL="18288" indent="0">
              <a:buNone/>
            </a:pPr>
            <a:r>
              <a:rPr lang="en-US" smtClean="0"/>
              <a:t>You cannot explicitly delete a cookie. Instead, you must set the cookie’s expiration to a date and time in the past:</a:t>
            </a:r>
          </a:p>
          <a:p>
            <a:pPr marL="18288" indent="0">
              <a:buNone/>
            </a:pPr>
            <a:endParaRPr lang="en-US"/>
          </a:p>
          <a:p>
            <a:pPr marL="18288" indent="0">
              <a:buNone/>
            </a:pPr>
            <a:r>
              <a:rPr lang="en-US" sz="1200">
                <a:latin typeface="Source Code Pro" panose="020B0509030403020204" pitchFamily="49" charset="0"/>
                <a:ea typeface="Source Code Pro" panose="020B0509030403020204" pitchFamily="49" charset="0"/>
              </a:rPr>
              <a:t>if Context.Request.HasCookie(cookieName) then</a:t>
            </a:r>
          </a:p>
          <a:p>
            <a:pPr marL="18288" indent="0">
              <a:buNone/>
            </a:pPr>
            <a:r>
              <a:rPr lang="en-US" sz="120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  dim </a:t>
            </a:r>
            <a:r>
              <a:rPr lang="en-US" sz="1200">
                <a:latin typeface="Source Code Pro" panose="020B0509030403020204" pitchFamily="49" charset="0"/>
                <a:ea typeface="Source Code Pro" panose="020B0509030403020204" pitchFamily="49" charset="0"/>
              </a:rPr>
              <a:t>cookie as System::Web::HttpCookie = Context.Request.GetCookie(cookieName)</a:t>
            </a:r>
          </a:p>
          <a:p>
            <a:pPr marL="18288" indent="0">
              <a:buNone/>
            </a:pPr>
            <a:r>
              <a:rPr lang="en-US" sz="120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  cookie.HttpOnly </a:t>
            </a:r>
            <a:r>
              <a:rPr lang="en-US" sz="1200">
                <a:latin typeface="Source Code Pro" panose="020B0509030403020204" pitchFamily="49" charset="0"/>
                <a:ea typeface="Source Code Pro" panose="020B0509030403020204" pitchFamily="49" charset="0"/>
              </a:rPr>
              <a:t>= .t.</a:t>
            </a:r>
          </a:p>
          <a:p>
            <a:pPr marL="18288" indent="0">
              <a:buNone/>
            </a:pPr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   cookie.Expires </a:t>
            </a:r>
            <a:r>
              <a:rPr lang="en-US" sz="1200">
                <a:latin typeface="Source Code Pro" panose="020B0509030403020204" pitchFamily="49" charset="0"/>
                <a:ea typeface="Source Code Pro" panose="020B0509030403020204" pitchFamily="49" charset="0"/>
              </a:rPr>
              <a:t>=  </a:t>
            </a:r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*add_days(now(),-1) ‘Yesterday</a:t>
            </a:r>
            <a:endParaRPr lang="en-US" sz="120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18288" indent="0">
              <a:buNone/>
            </a:pPr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200" b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Context.Response.AppendCookie(cookie)</a:t>
            </a:r>
          </a:p>
          <a:p>
            <a:pPr marL="18288" indent="0">
              <a:buNone/>
            </a:pPr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end </a:t>
            </a:r>
            <a:r>
              <a:rPr lang="en-US" sz="1200"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</a:p>
          <a:p>
            <a:endParaRPr lang="en-US"/>
          </a:p>
          <a:p>
            <a:pPr marL="18288" indent="0">
              <a:buNone/>
            </a:pPr>
            <a:endParaRPr lang="en-US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Deleting Cookies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1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HttpOnly = .t. means cookie cannot be accessed on the Client</a:t>
            </a:r>
          </a:p>
          <a:p>
            <a:r>
              <a:rPr lang="en-US" smtClean="0"/>
              <a:t>Helps Mitigate Cross-Site Scripting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HttpOnly?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How cookies are shared with 3</a:t>
            </a:r>
            <a:r>
              <a:rPr lang="en-US" baseline="30000" smtClean="0"/>
              <a:t>rd</a:t>
            </a:r>
            <a:r>
              <a:rPr lang="en-US" smtClean="0"/>
              <a:t> party services</a:t>
            </a:r>
          </a:p>
          <a:p>
            <a:pPr lvl="1"/>
            <a:r>
              <a:rPr lang="en-US" b="1" smtClean="0"/>
              <a:t>Unset</a:t>
            </a:r>
            <a:r>
              <a:rPr lang="en-US" smtClean="0"/>
              <a:t> – Browser decides (usually Lax)</a:t>
            </a:r>
          </a:p>
          <a:p>
            <a:pPr lvl="1"/>
            <a:r>
              <a:rPr lang="en-US" b="1" smtClean="0"/>
              <a:t>None</a:t>
            </a:r>
            <a:r>
              <a:rPr lang="en-US" smtClean="0"/>
              <a:t> – Cookies shared to 3</a:t>
            </a:r>
            <a:r>
              <a:rPr lang="en-US" baseline="30000" smtClean="0"/>
              <a:t>rd</a:t>
            </a:r>
            <a:r>
              <a:rPr lang="en-US" smtClean="0"/>
              <a:t> party sites; Requires SSL (aka HTTPS)</a:t>
            </a:r>
          </a:p>
          <a:p>
            <a:pPr lvl="1"/>
            <a:r>
              <a:rPr lang="en-US" b="1" smtClean="0"/>
              <a:t>Lax</a:t>
            </a:r>
            <a:r>
              <a:rPr lang="en-US" smtClean="0"/>
              <a:t> – Cookies allowed to be sent to top-level GET requests on 3</a:t>
            </a:r>
            <a:r>
              <a:rPr lang="en-US" baseline="30000" smtClean="0"/>
              <a:t>rd</a:t>
            </a:r>
            <a:r>
              <a:rPr lang="en-US" smtClean="0"/>
              <a:t> party sites</a:t>
            </a:r>
          </a:p>
          <a:p>
            <a:pPr lvl="1"/>
            <a:r>
              <a:rPr lang="en-US" b="1" smtClean="0"/>
              <a:t>Strict</a:t>
            </a:r>
            <a:r>
              <a:rPr lang="en-US" smtClean="0"/>
              <a:t> – Cookies are not sent to 3</a:t>
            </a:r>
            <a:r>
              <a:rPr lang="en-US" baseline="30000" smtClean="0"/>
              <a:t>rd</a:t>
            </a:r>
            <a:r>
              <a:rPr lang="en-US" smtClean="0"/>
              <a:t> party sites</a:t>
            </a:r>
            <a:endParaRPr lang="en-US"/>
          </a:p>
          <a:p>
            <a:r>
              <a:rPr lang="en-US" smtClean="0"/>
              <a:t>Must set to “None” or “Unset” if deploying PhoneGap Apps that communicate with the Application Server</a:t>
            </a:r>
          </a:p>
          <a:p>
            <a:pPr marL="18288" indent="0">
              <a:buNone/>
            </a:pPr>
            <a:endParaRPr lang="en-US"/>
          </a:p>
          <a:p>
            <a:pPr marL="18288" indent="0">
              <a:buNone/>
            </a:pPr>
            <a:r>
              <a:rPr lang="en-US" sz="1500">
                <a:latin typeface="Source Code Pro" panose="020B0509030403020204" pitchFamily="49" charset="0"/>
                <a:ea typeface="Source Code Pro" panose="020B0509030403020204" pitchFamily="49" charset="0"/>
              </a:rPr>
              <a:t>cookie.sameSite = System::Web::SameSiteMode::None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SameSite Policy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Cookies are regulated</a:t>
            </a:r>
          </a:p>
          <a:p>
            <a:r>
              <a:rPr lang="en-US" smtClean="0"/>
              <a:t>Many countries require you notify users how you use cookies on your site</a:t>
            </a:r>
          </a:p>
          <a:p>
            <a:r>
              <a:rPr lang="en-US" smtClean="0"/>
              <a:t>Some countries require you maintain a record of consent</a:t>
            </a:r>
          </a:p>
          <a:p>
            <a:r>
              <a:rPr lang="en-US" smtClean="0"/>
              <a:t>Some types of cookies are exempt – check with local laws in the areas where you deploy your application(s)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Cookie Laws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490" y="6400800"/>
            <a:ext cx="8903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>
                <a:solidFill>
                  <a:schemeClr val="bg1"/>
                </a:solidFill>
              </a:rPr>
              <a:t>Coffee vector created by macrovector - www.freepik.com</a:t>
            </a:r>
            <a:endParaRPr lang="en-US" sz="14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7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Session Variables</a:t>
            </a:r>
          </a:p>
          <a:p>
            <a:pPr lvl="1"/>
            <a:r>
              <a:rPr lang="en-US" smtClean="0"/>
              <a:t>Stored on the server</a:t>
            </a:r>
          </a:p>
          <a:p>
            <a:pPr lvl="1"/>
            <a:r>
              <a:rPr lang="en-US" sz="18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Context.Session.myVar = “value”</a:t>
            </a:r>
          </a:p>
          <a:p>
            <a:r>
              <a:rPr lang="en-US" smtClean="0"/>
              <a:t>Page Variables</a:t>
            </a:r>
          </a:p>
          <a:p>
            <a:pPr lvl="1"/>
            <a:r>
              <a:rPr lang="en-US" smtClean="0"/>
              <a:t>Passed in URL</a:t>
            </a:r>
          </a:p>
          <a:p>
            <a:pPr lvl="1"/>
            <a:r>
              <a:rPr lang="en-US" sz="18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www.mysite.com/mypage.a5w?var1=value1</a:t>
            </a:r>
          </a:p>
          <a:p>
            <a:r>
              <a:rPr lang="en-US" smtClean="0"/>
              <a:t>Component Variables</a:t>
            </a:r>
          </a:p>
          <a:p>
            <a:pPr lvl="1"/>
            <a:r>
              <a:rPr lang="en-US" smtClean="0"/>
              <a:t>Stored on Client</a:t>
            </a:r>
          </a:p>
          <a:p>
            <a:pPr lvl="1"/>
            <a:r>
              <a:rPr lang="en-US" sz="18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{dialog.object}.__myDataVar = “value”</a:t>
            </a:r>
            <a:endParaRPr lang="en-US" sz="180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Ways to store state info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2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Cookies!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6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packet of data sent and received with every </a:t>
            </a:r>
            <a:r>
              <a:rPr lang="en-US"/>
              <a:t>server </a:t>
            </a:r>
            <a:r>
              <a:rPr lang="en-US" smtClean="0"/>
              <a:t>request</a:t>
            </a:r>
            <a:endParaRPr lang="en-US"/>
          </a:p>
          <a:p>
            <a:r>
              <a:rPr lang="en-US" smtClean="0"/>
              <a:t>Other Names: HTTP cookie, Web cookie, Internet cookie, Browser cookie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cookies?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1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Persistent Cookie</a:t>
            </a:r>
          </a:p>
          <a:p>
            <a:r>
              <a:rPr lang="en-US" smtClean="0"/>
              <a:t>Session Cookie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Cookies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4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stored, permanent cookie</a:t>
            </a:r>
          </a:p>
          <a:p>
            <a:r>
              <a:rPr lang="en-US" smtClean="0"/>
              <a:t>Has an expiration date in the future</a:t>
            </a:r>
          </a:p>
          <a:p>
            <a:r>
              <a:rPr lang="en-US" smtClean="0"/>
              <a:t>Stays on the machine until the cookie expires or is manually deleted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Persistent Cookie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6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temporary cookie</a:t>
            </a:r>
          </a:p>
          <a:p>
            <a:r>
              <a:rPr lang="en-US" smtClean="0"/>
              <a:t>Does not have an explicit expiration date</a:t>
            </a:r>
            <a:endParaRPr lang="en-US"/>
          </a:p>
          <a:p>
            <a:r>
              <a:rPr lang="en-US"/>
              <a:t>Deleted when the user leaves the site or closes </a:t>
            </a:r>
            <a:r>
              <a:rPr lang="en-US"/>
              <a:t>the </a:t>
            </a:r>
            <a:r>
              <a:rPr lang="en-US" smtClean="0"/>
              <a:t>browser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Session Cookie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 Cookies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2452" y="16002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dim cookieName as c = "myCookieName"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if </a:t>
            </a:r>
            <a:r>
              <a:rPr lang="en-US" sz="1200" b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Context.Request.HasCookie(cookieName)</a:t>
            </a:r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then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   dim cookie as System::Web::HttpCookie = Context.Request.GetCookie(cookieName)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	cookie = </a:t>
            </a:r>
            <a:r>
              <a:rPr lang="en-US" sz="1200" b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Context.Request.GetCookie(cookieName)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   ' etc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end if</a:t>
            </a:r>
            <a:endParaRPr lang="en-US" sz="120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52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Adding/Updating Cookies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474345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dim cookieName1 as c = "MyPersistentCookie"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dim cookie1 as </a:t>
            </a:r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System::Web::HttpCookie</a:t>
            </a:r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= new System::Web::HttpCookie(cookieName1)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cookie1.HttpOnly = .t.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cookie1.Expires = *add_days(now(), 30) ‘In 30 days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cookie1.Value = "This is a peristent cookie!"</a:t>
            </a:r>
          </a:p>
          <a:p>
            <a:r>
              <a:rPr lang="en-US" sz="1200" b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Context.Response.AppendCookie(cookie1)</a:t>
            </a:r>
          </a:p>
          <a:p>
            <a:endParaRPr lang="en-US" sz="1200" smtClean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dim cookieName2 as c = "MySessionCookie"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dim cookie2 as </a:t>
            </a:r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System::Web::HttpCookie</a:t>
            </a:r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 = new System::Web::HttpCookie(cookieName2)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cookie2.HttpOnly = .t.</a:t>
            </a:r>
          </a:p>
          <a:p>
            <a:r>
              <a:rPr lang="en-US" sz="1200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cookie2.Value = "This is a session cookie!"</a:t>
            </a:r>
          </a:p>
          <a:p>
            <a:r>
              <a:rPr lang="en-US" sz="1200" b="1" smtClean="0">
                <a:latin typeface="Source Code Pro" panose="020B0509030403020204" pitchFamily="49" charset="0"/>
                <a:ea typeface="Source Code Pro" panose="020B0509030403020204" pitchFamily="49" charset="0"/>
              </a:rPr>
              <a:t>Context.Response.AppendCookie(cookie2)</a:t>
            </a:r>
            <a:endParaRPr lang="en-US" sz="1200" b="1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5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AlphaStyleWebina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FFFFFF"/>
      </a:hlink>
      <a:folHlink>
        <a:srgbClr val="FFFFFF"/>
      </a:folHlink>
    </a:clrScheme>
    <a:fontScheme name="aa1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284</TotalTime>
  <Words>513</Words>
  <Application>Microsoft Office PowerPoint</Application>
  <PresentationFormat>On-screen Show (4:3)</PresentationFormat>
  <Paragraphs>84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Elemental</vt:lpstr>
      <vt:lpstr>Alpha Anywhere Demo and Q&amp;A</vt:lpstr>
      <vt:lpstr>Ways to store state info</vt:lpstr>
      <vt:lpstr>Cookies!</vt:lpstr>
      <vt:lpstr>What are cookies?</vt:lpstr>
      <vt:lpstr>Types of Cookies</vt:lpstr>
      <vt:lpstr>Persistent Cookie</vt:lpstr>
      <vt:lpstr>Session Cookie</vt:lpstr>
      <vt:lpstr>Reading Cookies</vt:lpstr>
      <vt:lpstr>Adding/Updating Cookies</vt:lpstr>
      <vt:lpstr>Deleting Cookies</vt:lpstr>
      <vt:lpstr>HttpOnly?</vt:lpstr>
      <vt:lpstr>SameSite Policy</vt:lpstr>
      <vt:lpstr>Cookie Laws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Anywhere Demo and Q&amp;A</dc:title>
  <dc:creator>Sarah Mitchell</dc:creator>
  <cp:lastModifiedBy>Sarah Mitchell</cp:lastModifiedBy>
  <cp:revision>8</cp:revision>
  <dcterms:created xsi:type="dcterms:W3CDTF">2020-07-22T13:22:16Z</dcterms:created>
  <dcterms:modified xsi:type="dcterms:W3CDTF">2020-07-22T18:06:40Z</dcterms:modified>
</cp:coreProperties>
</file>